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396" r:id="rId3"/>
    <p:sldId id="425" r:id="rId4"/>
    <p:sldId id="397" r:id="rId5"/>
    <p:sldId id="398" r:id="rId6"/>
    <p:sldId id="399" r:id="rId7"/>
    <p:sldId id="400" r:id="rId8"/>
    <p:sldId id="401" r:id="rId9"/>
    <p:sldId id="402" r:id="rId10"/>
    <p:sldId id="403" r:id="rId11"/>
    <p:sldId id="405" r:id="rId12"/>
    <p:sldId id="406" r:id="rId13"/>
    <p:sldId id="407" r:id="rId14"/>
    <p:sldId id="411" r:id="rId15"/>
    <p:sldId id="408" r:id="rId16"/>
    <p:sldId id="409" r:id="rId17"/>
    <p:sldId id="423" r:id="rId18"/>
    <p:sldId id="412" r:id="rId19"/>
    <p:sldId id="413" r:id="rId20"/>
    <p:sldId id="414" r:id="rId21"/>
    <p:sldId id="415" r:id="rId22"/>
    <p:sldId id="416" r:id="rId23"/>
    <p:sldId id="417" r:id="rId24"/>
    <p:sldId id="418" r:id="rId25"/>
    <p:sldId id="419" r:id="rId26"/>
    <p:sldId id="420" r:id="rId27"/>
    <p:sldId id="424" r:id="rId28"/>
    <p:sldId id="421" r:id="rId29"/>
    <p:sldId id="422" r:id="rId30"/>
    <p:sldId id="427" r:id="rId31"/>
    <p:sldId id="306" r:id="rId32"/>
    <p:sldId id="426" r:id="rId33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55"/>
    <p:restoredTop sz="96259" autoAdjust="0"/>
  </p:normalViewPr>
  <p:slideViewPr>
    <p:cSldViewPr snapToGrid="0" snapToObjects="1">
      <p:cViewPr varScale="1">
        <p:scale>
          <a:sx n="145" d="100"/>
          <a:sy n="145" d="100"/>
        </p:scale>
        <p:origin x="856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77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7EA0CF5-F065-44BF-AE37-A0D428C719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D7116-720C-4D05-80B9-BA5980B851A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191BDF21-EECF-4BAF-9392-19256264005E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284626-DF6D-41CD-B060-2116A2F479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2A9D74-F909-469F-97C0-5B775172CA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EF4F4793-2045-4CE7-8DA1-CB56A63309D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CE35AA-1470-4498-AFCE-C22EF93BDE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D26A4D-8DCB-4C8B-B212-A378B55C5B2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DA9B5126-6922-496D-A1B4-D5C0EA001357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27ECC7F-BA9E-4086-AE62-B412670F67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5705477-E10E-470F-BC08-761B87919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473FB-BCED-44B3-A380-3D61988EF05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DA806-55D1-43AE-8A5F-FB3A55A6EC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95FC259-9122-4125-BE3C-490F1F6CBA2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12530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D2651-628F-44AD-961C-6EA10FCA94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DB73FA08-D4AB-48FF-A74A-99381E5A6319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22AC7-9F26-4A43-8B6B-FA804D879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83C44-5435-4333-80F2-E6A52205F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19B598EF-3EDD-4C63-95D4-BC3575AF92B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79819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986D9-33C6-40CD-9077-45EE27AF40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0BBFF570-1BEC-4869-9BF2-D05A4D40C8CF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2BB87-8595-4F28-A03C-8A2D9FFA7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746ED-420A-436D-B410-E650D7946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7652729E-480F-4AF4-BDBB-D672F3073EC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9988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CEE0D-D016-4271-8509-5438939E67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B20C14E-55A7-4B2A-9FB0-FED437804880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FFE9F-5C3B-4E06-AFD8-644613D9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38B51-2A67-4096-B7FE-3B7A5B10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404F9521-0FD8-44D5-AA2A-5D1F3F89AD50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6592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47798-AC98-4635-B5B4-F61616DDF5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F463AB4-CFE9-4D5F-82A0-28ADAFBD751D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E2719-94E8-40C6-8D26-A12BBD2C8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34230-8690-4C65-AA30-F1870FC92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FB36C93D-C689-4FC5-A7F9-FDA68197D514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449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C42F5-DA2F-4BA8-A941-D74D93D9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D96BBB93-3AB3-4A59-9D2C-EFECF0B712AC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4021D-CC1B-49E2-8542-3217D66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F42AA-AB9F-451D-8E5E-C3AF044BE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C2A6E596-AF29-486D-82F0-A11E7FBBAF8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695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4E59A-5653-4E35-8D69-E21C500B31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AA82E73-6631-412C-A86A-F6BB9986ED0F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B1873-3E4C-4831-ABD1-9B6DEB6F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7F3A00-BC31-4422-92C1-2189ECB38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F3E99198-5B46-45D4-95C0-D81DFB2897A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4098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07736D-9CF8-4A3B-BF94-F83033458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FECF6C2-AFA3-4BBD-AA7A-9F4648352E45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F3E93F-F80C-48CB-8246-B6DBF4253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424398-F23D-4A0B-9C2E-6FE02FCA7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BA277C27-2875-4F62-A9C7-DD10C39AEB7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323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AF4FD-1801-482F-8324-876F866F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EE1A24A-6821-4F0F-9430-9D4DC1431071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650AD4-DA1B-45F0-8624-324EC8BC6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EE7BA-DD8C-4121-B954-E6168C577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B0339077-00BA-4E1B-BC71-8E16E130B908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38657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338AD-5007-435B-8EEA-EE5246CCA5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C2AC1D93-EBF9-43B4-860D-2CB9CC0186F0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FB4C5D-4B40-45C5-B140-98EFCAAFC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D5301-6B2D-4E3F-8374-962881D1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BDE6A3D-26D9-4D02-BCDC-D339FF83475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029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D6521-1399-4CB6-A34F-4A79A3EC2A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00D52DE7-9C99-4E44-B796-E9A44B1F69E4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BEFC13-E7DA-496E-B6D1-99EBC3063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62A2BE-5368-4EE3-8A8B-2F7483495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B063241-1243-4BBD-B62F-83A531EBABB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58734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B3CAE-54E3-4ADD-9068-F1C09679BE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31B24CC7-781E-4B0C-B9A6-51CEFD2EB865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7C0F4-3181-4EB3-83EB-735BBBBC5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3548D-CE86-4028-8444-C9A22850E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1CA92115-1367-4209-B922-E851C38D0DF7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16959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3660D61-C2FE-4749-9EC4-C4780EF6198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11588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A4378C4A-5C6D-482B-9054-7B26AD1D768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2452688"/>
            <a:ext cx="82296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4AB8A6-9626-43B8-883A-BB93DAF4EA9D}"/>
              </a:ext>
            </a:extLst>
          </p:cNvPr>
          <p:cNvSpPr/>
          <p:nvPr userDrawn="1"/>
        </p:nvSpPr>
        <p:spPr>
          <a:xfrm>
            <a:off x="0" y="6569075"/>
            <a:ext cx="9144000" cy="288925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8F6756-C619-4FF3-A9D8-606EDFC7611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83185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1030" name="Picture 9" descr="UMBClogo_offset_cmyk-W.eps">
            <a:extLst>
              <a:ext uri="{FF2B5EF4-FFF2-40B4-BE49-F238E27FC236}">
                <a16:creationId xmlns:a16="http://schemas.microsoft.com/office/drawing/2014/main" id="{1FFF9E6B-8434-4A50-8070-38EEC74B4E7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27000"/>
            <a:ext cx="3316288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TextBox 10">
            <a:extLst>
              <a:ext uri="{FF2B5EF4-FFF2-40B4-BE49-F238E27FC236}">
                <a16:creationId xmlns:a16="http://schemas.microsoft.com/office/drawing/2014/main" id="{867B97E7-0A33-4F4D-B539-17203473438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181850" y="6542088"/>
            <a:ext cx="18224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>
              <a:defRPr/>
            </a:pPr>
            <a:r>
              <a:rPr lang="en-US" altLang="en-US" sz="1400" dirty="0">
                <a:latin typeface="Arial" charset="0"/>
              </a:rPr>
              <a:t>www.umbc.edu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9BEEDF-7B0F-42BD-B40F-65564476C12D}"/>
              </a:ext>
            </a:extLst>
          </p:cNvPr>
          <p:cNvSpPr/>
          <p:nvPr userDrawn="1"/>
        </p:nvSpPr>
        <p:spPr>
          <a:xfrm>
            <a:off x="7396317" y="580648"/>
            <a:ext cx="171393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solidFill>
                  <a:srgbClr val="FFC000"/>
                </a:solidFill>
              </a:rPr>
              <a:t>Data 603 - Big Data Platforms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002060"/>
          </a:solidFill>
          <a:latin typeface="+mj-lt"/>
          <a:ea typeface="MS PGothic" panose="020B0600070205080204" pitchFamily="34" charset="-128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002060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8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metrics.dropwizard.io/4.1.2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structured-streaming-programming-guide.html#quick-example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252FF0-91EA-3C48-8424-AB2AC024A1E0}"/>
              </a:ext>
            </a:extLst>
          </p:cNvPr>
          <p:cNvSpPr txBox="1"/>
          <p:nvPr/>
        </p:nvSpPr>
        <p:spPr>
          <a:xfrm>
            <a:off x="0" y="4981903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Lecture 7</a:t>
            </a:r>
          </a:p>
          <a:p>
            <a:pPr algn="ctr"/>
            <a:r>
              <a:rPr lang="en-US" sz="3200" dirty="0"/>
              <a:t>Structured Streaming (Part 1)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B73A471-7070-4949-BB4E-20032B832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90592"/>
            <a:ext cx="7772400" cy="1470025"/>
          </a:xfrm>
        </p:spPr>
        <p:txBody>
          <a:bodyPr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Data 603 – Big Data Platforms</a:t>
            </a:r>
          </a:p>
        </p:txBody>
      </p:sp>
      <p:pic>
        <p:nvPicPr>
          <p:cNvPr id="7" name="Picture 2" descr="Image result for umbc">
            <a:extLst>
              <a:ext uri="{FF2B5EF4-FFF2-40B4-BE49-F238E27FC236}">
                <a16:creationId xmlns:a16="http://schemas.microsoft.com/office/drawing/2014/main" id="{0B5BCE36-E46C-8E4F-B70C-C790A2B07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3105756"/>
            <a:ext cx="41910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600" dirty="0"/>
              <a:t>Structured Streaming – Guiding Principles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A single unified programming model and interface for batch and stream processing</a:t>
            </a:r>
          </a:p>
          <a:p>
            <a:pPr lvl="1"/>
            <a:r>
              <a:rPr lang="en-US" altLang="en-US" sz="2000" dirty="0"/>
              <a:t>Simple API interface for both batch and streaming workloads</a:t>
            </a:r>
          </a:p>
          <a:p>
            <a:pPr lvl="1"/>
            <a:r>
              <a:rPr lang="en-US" altLang="en-US" sz="2000" dirty="0"/>
              <a:t>Can use SQL or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queries with the benefits of fault tolerance and optimizations </a:t>
            </a:r>
          </a:p>
          <a:p>
            <a:r>
              <a:rPr lang="en-US" altLang="en-US" sz="2000" dirty="0"/>
              <a:t>Broader definition of stream processing</a:t>
            </a:r>
          </a:p>
          <a:p>
            <a:pPr lvl="1"/>
            <a:r>
              <a:rPr lang="en-US" altLang="en-US" sz="2000" dirty="0"/>
              <a:t>Blurring of the line between batch processing and real-time processing</a:t>
            </a:r>
          </a:p>
          <a:p>
            <a:pPr lvl="1"/>
            <a:r>
              <a:rPr lang="en-US" altLang="en-US" sz="2000" dirty="0"/>
              <a:t>Structured Streaming broadens its applicability from traditional streaming processing to a larger class of applications (continuous periodic processing)</a:t>
            </a:r>
          </a:p>
        </p:txBody>
      </p:sp>
    </p:spTree>
    <p:extLst>
      <p:ext uri="{BB962C8B-B14F-4D97-AF65-F5344CB8AC3E}">
        <p14:creationId xmlns:p14="http://schemas.microsoft.com/office/powerpoint/2010/main" val="892573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Programming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C801E2-E768-F14C-8799-F88A82611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99759"/>
            <a:ext cx="7861010" cy="422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80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Programming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AE71-AA67-4344-A2F2-6720415E7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Unbounded, continuously appended table. </a:t>
            </a:r>
          </a:p>
          <a:p>
            <a:pPr lvl="1"/>
            <a:r>
              <a:rPr lang="en-US" altLang="en-US" sz="2000" dirty="0"/>
              <a:t>Every new record received in the data stream is a new row being appended to the unbounded input table. </a:t>
            </a:r>
          </a:p>
          <a:p>
            <a:pPr lvl="1"/>
            <a:r>
              <a:rPr lang="en-US" altLang="en-US" sz="2000" dirty="0"/>
              <a:t>Does not retain all the input</a:t>
            </a:r>
          </a:p>
          <a:p>
            <a:pPr lvl="1"/>
            <a:r>
              <a:rPr lang="en-US" altLang="en-US" sz="2000" dirty="0"/>
              <a:t>The output produced during time T is equivalent to having all of the input in a static bounded table and running a batch job on the table. </a:t>
            </a:r>
          </a:p>
          <a:p>
            <a:pPr lvl="1"/>
            <a:endParaRPr lang="en-US" altLang="en-US" sz="2000" dirty="0"/>
          </a:p>
          <a:p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20057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Programming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AE71-AA67-4344-A2F2-6720415E7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Unbounded, continuously appended table. </a:t>
            </a:r>
          </a:p>
          <a:p>
            <a:pPr lvl="1"/>
            <a:r>
              <a:rPr lang="en-US" altLang="en-US" sz="2000" dirty="0"/>
              <a:t>The key idea in Structured Streaming is to treat a live data stream as a table that is being continuously appended.</a:t>
            </a:r>
          </a:p>
          <a:p>
            <a:pPr lvl="1"/>
            <a:r>
              <a:rPr lang="en-US" altLang="en-US" sz="2000" dirty="0"/>
              <a:t>Every new record received in the data stream is a new row being appended to the unbounded input table. </a:t>
            </a:r>
          </a:p>
          <a:p>
            <a:pPr lvl="1"/>
            <a:r>
              <a:rPr lang="en-US" altLang="en-US" sz="2000" dirty="0"/>
              <a:t>Does not retain all the input</a:t>
            </a:r>
          </a:p>
          <a:p>
            <a:pPr lvl="1"/>
            <a:r>
              <a:rPr lang="en-US" altLang="en-US" sz="2000" dirty="0"/>
              <a:t>The output produced during time T is equivalent to having all of the input (during T) in a static bounded table and running a batch job on the table. </a:t>
            </a:r>
          </a:p>
          <a:p>
            <a:pPr lvl="1"/>
            <a:r>
              <a:rPr lang="en-US" altLang="en-US" sz="2000" dirty="0"/>
              <a:t>Streaming computations are expressed as standard batch-like query as on a static table. </a:t>
            </a:r>
          </a:p>
          <a:p>
            <a:pPr lvl="1"/>
            <a:r>
              <a:rPr lang="en-US" altLang="en-US" sz="2000" dirty="0"/>
              <a:t>Spark runs it as an incremental query on unbounded input table. </a:t>
            </a:r>
          </a:p>
          <a:p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40214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</a:t>
            </a:r>
            <a:r>
              <a:rPr lang="en-US" altLang="en-US" sz="3200" i="1" dirty="0" err="1"/>
              <a:t>incrementalization</a:t>
            </a:r>
            <a:endParaRPr lang="en-US" altLang="en-US" sz="3200" i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AE71-AA67-4344-A2F2-6720415E7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4398674"/>
          </a:xfrm>
        </p:spPr>
        <p:txBody>
          <a:bodyPr>
            <a:noAutofit/>
          </a:bodyPr>
          <a:lstStyle/>
          <a:p>
            <a:r>
              <a:rPr lang="en-US" altLang="en-US" sz="2400" dirty="0" err="1"/>
              <a:t>Incrementalization</a:t>
            </a:r>
            <a:r>
              <a:rPr lang="en-US" altLang="en-US" sz="2400" dirty="0"/>
              <a:t>: Structured Streaming automatically converting batch-like query to a streaming execution plan. </a:t>
            </a:r>
          </a:p>
          <a:p>
            <a:pPr lvl="1"/>
            <a:r>
              <a:rPr lang="en-US" altLang="en-US" sz="2400" dirty="0"/>
              <a:t>Structured Streaming figures out what state needs to be maintained to update the result each time a new record arrives. </a:t>
            </a:r>
          </a:p>
          <a:p>
            <a:r>
              <a:rPr lang="en-US" altLang="en-US" sz="2400" dirty="0"/>
              <a:t>Developers specify triggering policies to control when to update the results</a:t>
            </a:r>
          </a:p>
          <a:p>
            <a:pPr lvl="1"/>
            <a:r>
              <a:rPr lang="en-US" altLang="en-US" sz="2400" dirty="0"/>
              <a:t>When a trigger fires, Structured Streaming checks for new data and incrementally updates the result.</a:t>
            </a:r>
          </a:p>
          <a:p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72889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Programming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AE71-AA67-4344-A2F2-6720415E7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3757613" cy="4398674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 query on the input generates the “Result Table”. </a:t>
            </a:r>
          </a:p>
          <a:p>
            <a:pPr lvl="1"/>
            <a:r>
              <a:rPr lang="en-US" altLang="en-US" sz="1600" dirty="0"/>
              <a:t>After every trigger interval (e.g. 1 second), new rows get appended to the Input Table, which eventually updates the Result Table. </a:t>
            </a:r>
          </a:p>
          <a:p>
            <a:pPr lvl="1"/>
            <a:r>
              <a:rPr lang="en-US" altLang="en-US" sz="1600" dirty="0"/>
              <a:t>When the result table is updated, changed result rows can be written out to an external sink. </a:t>
            </a:r>
          </a:p>
          <a:p>
            <a:pPr lvl="1"/>
            <a:r>
              <a:rPr lang="en-US" altLang="en-US" sz="1600" dirty="0"/>
              <a:t>”Output” is defined as what gets written out to the external storage. </a:t>
            </a:r>
          </a:p>
          <a:p>
            <a:endParaRPr lang="en-US" alt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26AEC5-218B-1F44-8F22-B92D6BAAC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1496652"/>
            <a:ext cx="7972425" cy="493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14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Output Mode 1/2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Complete Mode – The entire updated Result Table is written to the external storage. </a:t>
            </a:r>
          </a:p>
          <a:p>
            <a:pPr lvl="1"/>
            <a:r>
              <a:rPr lang="en-US" altLang="en-US" sz="2000" dirty="0"/>
              <a:t>Up to the storage connector to decide how to handle writing of the entire table. </a:t>
            </a:r>
          </a:p>
          <a:p>
            <a:pPr lvl="1"/>
            <a:r>
              <a:rPr lang="en-US" altLang="en-US" sz="2000" dirty="0"/>
              <a:t>Supported by queries where the result table is likely to be much smaller than the input data (can be maintained in memory)</a:t>
            </a:r>
          </a:p>
          <a:p>
            <a:r>
              <a:rPr lang="en-US" altLang="en-US" sz="2000" dirty="0"/>
              <a:t>Append Mode (default) – Only the rows </a:t>
            </a:r>
            <a:r>
              <a:rPr lang="en-US" altLang="en-US" sz="2000" i="1" dirty="0"/>
              <a:t>appended</a:t>
            </a:r>
            <a:r>
              <a:rPr lang="en-US" altLang="en-US" sz="2000" dirty="0"/>
              <a:t> in the Result Table since the last trigger are written to the external storage. </a:t>
            </a:r>
          </a:p>
          <a:p>
            <a:pPr lvl="1"/>
            <a:r>
              <a:rPr lang="en-US" altLang="en-US" sz="2000" dirty="0"/>
              <a:t>On applicable to the queries where existing rows in the Result Table are not expected to change. </a:t>
            </a:r>
          </a:p>
          <a:p>
            <a:pPr lvl="1"/>
            <a:r>
              <a:rPr lang="en-US" altLang="en-US" sz="2000" dirty="0"/>
              <a:t>Supported by only stateless queries (to be covered soon) that never modify previously output data. </a:t>
            </a:r>
          </a:p>
        </p:txBody>
      </p:sp>
    </p:spTree>
    <p:extLst>
      <p:ext uri="{BB962C8B-B14F-4D97-AF65-F5344CB8AC3E}">
        <p14:creationId xmlns:p14="http://schemas.microsoft.com/office/powerpoint/2010/main" val="655759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Output Mode 2/2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Update Mode – Only the rows that were </a:t>
            </a:r>
            <a:r>
              <a:rPr lang="en-US" altLang="en-US" sz="2400" i="1" dirty="0"/>
              <a:t>updated</a:t>
            </a:r>
            <a:r>
              <a:rPr lang="en-US" altLang="en-US" sz="2400" dirty="0"/>
              <a:t> in the Result Table since the last trigger are written to the external storage. </a:t>
            </a:r>
          </a:p>
          <a:p>
            <a:pPr lvl="1"/>
            <a:r>
              <a:rPr lang="en-US" altLang="en-US" sz="2000" dirty="0"/>
              <a:t>If the query doesn’t contain aggregations, it is equivalent to Append mode. </a:t>
            </a:r>
          </a:p>
          <a:p>
            <a:pPr lvl="1"/>
            <a:r>
              <a:rPr lang="en-US" altLang="en-US" sz="2000" dirty="0"/>
              <a:t>Most queries support update mode</a:t>
            </a:r>
          </a:p>
        </p:txBody>
      </p:sp>
    </p:spTree>
    <p:extLst>
      <p:ext uri="{BB962C8B-B14F-4D97-AF65-F5344CB8AC3E}">
        <p14:creationId xmlns:p14="http://schemas.microsoft.com/office/powerpoint/2010/main" val="3837146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</a:t>
            </a:r>
            <a:r>
              <a:rPr lang="en-US" altLang="en-US" sz="3200" dirty="0" err="1"/>
              <a:t>DataFrame</a:t>
            </a:r>
            <a:r>
              <a:rPr lang="en-US" altLang="en-US" sz="3200" dirty="0"/>
              <a:t> API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 err="1"/>
              <a:t>DataFrame</a:t>
            </a:r>
            <a:r>
              <a:rPr lang="en-US" altLang="en-US" sz="2400" dirty="0"/>
              <a:t> API can be used to express the computations on streaming data</a:t>
            </a:r>
          </a:p>
          <a:p>
            <a:pPr lvl="1"/>
            <a:r>
              <a:rPr lang="en-US" altLang="en-US" sz="2400" dirty="0"/>
              <a:t>Need to define an input </a:t>
            </a:r>
            <a:r>
              <a:rPr lang="en-US" altLang="en-US" sz="2400" dirty="0" err="1"/>
              <a:t>DataFrame</a:t>
            </a:r>
            <a:r>
              <a:rPr lang="en-US" altLang="en-US" sz="2400" dirty="0"/>
              <a:t> (i.e. the input table) from a streaming data source</a:t>
            </a:r>
          </a:p>
          <a:p>
            <a:pPr lvl="1"/>
            <a:r>
              <a:rPr lang="en-US" altLang="en-US" sz="2400" dirty="0"/>
              <a:t>Apply operations on the </a:t>
            </a:r>
            <a:r>
              <a:rPr lang="en-US" altLang="en-US" sz="2400" dirty="0" err="1"/>
              <a:t>DataFrame</a:t>
            </a:r>
            <a:r>
              <a:rPr lang="en-US" altLang="en-US" sz="2400" dirty="0"/>
              <a:t> in the same as as on a batch source</a:t>
            </a:r>
          </a:p>
        </p:txBody>
      </p:sp>
    </p:spTree>
    <p:extLst>
      <p:ext uri="{BB962C8B-B14F-4D97-AF65-F5344CB8AC3E}">
        <p14:creationId xmlns:p14="http://schemas.microsoft.com/office/powerpoint/2010/main" val="3935860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Step 1: Define input sources</a:t>
            </a:r>
          </a:p>
          <a:p>
            <a:pPr lvl="1"/>
            <a:r>
              <a:rPr lang="en-US" altLang="en-US" sz="2000" dirty="0"/>
              <a:t>Define a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from a streaming source</a:t>
            </a:r>
          </a:p>
          <a:p>
            <a:pPr lvl="1"/>
            <a:r>
              <a:rPr lang="en-US" altLang="en-US" sz="2000" dirty="0"/>
              <a:t>Use </a:t>
            </a:r>
            <a:r>
              <a:rPr lang="en-US" altLang="en-US" sz="2000" dirty="0" err="1"/>
              <a:t>spark.readStream</a:t>
            </a:r>
            <a:r>
              <a:rPr lang="en-US" altLang="en-US" sz="2000" dirty="0"/>
              <a:t> to create a </a:t>
            </a:r>
            <a:r>
              <a:rPr lang="en-US" altLang="en-US" sz="2000" dirty="0" err="1"/>
              <a:t>DatastreamReader</a:t>
            </a:r>
            <a:r>
              <a:rPr lang="en-US" altLang="en-US" sz="2000" dirty="0"/>
              <a:t> (vs. using </a:t>
            </a:r>
            <a:r>
              <a:rPr lang="en-US" altLang="en-US" sz="2000" dirty="0" err="1"/>
              <a:t>spark.read</a:t>
            </a:r>
            <a:r>
              <a:rPr lang="en-US" altLang="en-US" sz="2000" dirty="0"/>
              <a:t> to create a </a:t>
            </a:r>
            <a:r>
              <a:rPr lang="en-US" altLang="en-US" sz="2000" dirty="0" err="1"/>
              <a:t>DataFrameReader</a:t>
            </a:r>
            <a:r>
              <a:rPr lang="en-US" altLang="en-US" sz="2000" dirty="0"/>
              <a:t>)</a:t>
            </a:r>
          </a:p>
          <a:p>
            <a:pPr lvl="1"/>
            <a:r>
              <a:rPr lang="en-US" altLang="en-US" sz="2000" dirty="0"/>
              <a:t>A streaming query can define multiple input sources, both streaming and batch, which can be combined using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operations. </a:t>
            </a:r>
          </a:p>
          <a:p>
            <a:pPr marL="457200" lvl="1" indent="0">
              <a:buNone/>
            </a:pPr>
            <a:endParaRPr lang="en-US" altLang="en-US" sz="1400" dirty="0"/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spark = </a:t>
            </a:r>
            <a:r>
              <a:rPr lang="en-US" altLang="en-US" sz="1400" dirty="0" err="1">
                <a:latin typeface="Courier" pitchFamily="2" charset="0"/>
              </a:rPr>
              <a:t>SparkSession</a:t>
            </a:r>
            <a:r>
              <a:rPr lang="en-US" altLang="en-US" sz="1400" dirty="0">
                <a:latin typeface="Courier" pitchFamily="2" charset="0"/>
              </a:rPr>
              <a:t>...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lines = (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    </a:t>
            </a:r>
            <a:r>
              <a:rPr lang="en-US" altLang="en-US" sz="1400" dirty="0" err="1">
                <a:latin typeface="Courier" pitchFamily="2" charset="0"/>
              </a:rPr>
              <a:t>spark.readStream.format</a:t>
            </a:r>
            <a:r>
              <a:rPr lang="en-US" altLang="en-US" sz="1400" dirty="0">
                <a:latin typeface="Courier" pitchFamily="2" charset="0"/>
              </a:rPr>
              <a:t>("socket")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         .option("host", "localhost")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         .option("port", 9999)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         .load()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altLang="en-US" sz="2000" dirty="0"/>
              <a:t>- </a:t>
            </a:r>
            <a:r>
              <a:rPr lang="en-US" altLang="en-US" sz="2000" i="1" dirty="0"/>
              <a:t>lines</a:t>
            </a:r>
            <a:r>
              <a:rPr lang="en-US" altLang="en-US" sz="2000" dirty="0"/>
              <a:t> is an unbounded table </a:t>
            </a:r>
          </a:p>
        </p:txBody>
      </p:sp>
    </p:spTree>
    <p:extLst>
      <p:ext uri="{BB962C8B-B14F-4D97-AF65-F5344CB8AC3E}">
        <p14:creationId xmlns:p14="http://schemas.microsoft.com/office/powerpoint/2010/main" val="431945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Final Paper &amp; Project Check-Ins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30F7C69-8541-DD41-B63F-B202A96C17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4930189"/>
              </p:ext>
            </p:extLst>
          </p:nvPr>
        </p:nvGraphicFramePr>
        <p:xfrm>
          <a:off x="457200" y="2452690"/>
          <a:ext cx="8229600" cy="38827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0777">
                  <a:extLst>
                    <a:ext uri="{9D8B030D-6E8A-4147-A177-3AD203B41FA5}">
                      <a16:colId xmlns:a16="http://schemas.microsoft.com/office/drawing/2014/main" val="1515745980"/>
                    </a:ext>
                  </a:extLst>
                </a:gridCol>
                <a:gridCol w="1432736">
                  <a:extLst>
                    <a:ext uri="{9D8B030D-6E8A-4147-A177-3AD203B41FA5}">
                      <a16:colId xmlns:a16="http://schemas.microsoft.com/office/drawing/2014/main" val="3840457714"/>
                    </a:ext>
                  </a:extLst>
                </a:gridCol>
                <a:gridCol w="2748101">
                  <a:extLst>
                    <a:ext uri="{9D8B030D-6E8A-4147-A177-3AD203B41FA5}">
                      <a16:colId xmlns:a16="http://schemas.microsoft.com/office/drawing/2014/main" val="2182689114"/>
                    </a:ext>
                  </a:extLst>
                </a:gridCol>
                <a:gridCol w="3647986">
                  <a:extLst>
                    <a:ext uri="{9D8B030D-6E8A-4147-A177-3AD203B41FA5}">
                      <a16:colId xmlns:a16="http://schemas.microsoft.com/office/drawing/2014/main" val="987635182"/>
                    </a:ext>
                  </a:extLst>
                </a:gridCol>
              </a:tblGrid>
              <a:tr h="14778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</a:rPr>
                        <a:t>#</a:t>
                      </a:r>
                      <a:endParaRPr lang="en-US" sz="21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</a:rPr>
                        <a:t>Date</a:t>
                      </a:r>
                      <a:endParaRPr lang="en-US" sz="21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</a:rPr>
                        <a:t>Activity</a:t>
                      </a:r>
                      <a:endParaRPr lang="en-US" sz="21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</a:rPr>
                        <a:t>Expected Outcome</a:t>
                      </a:r>
                      <a:endParaRPr lang="en-US" sz="21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/>
                </a:tc>
                <a:extLst>
                  <a:ext uri="{0D108BD9-81ED-4DB2-BD59-A6C34878D82A}">
                    <a16:rowId xmlns:a16="http://schemas.microsoft.com/office/drawing/2014/main" val="1657026999"/>
                  </a:ext>
                </a:extLst>
              </a:tr>
              <a:tr h="422238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2022-02-24</a:t>
                      </a: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i="1" u="none" strike="noStrike" dirty="0">
                          <a:effectLst/>
                        </a:rPr>
                        <a:t>Technical paper proposal ready for defense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i="1" u="none" strike="noStrike" dirty="0">
                          <a:effectLst/>
                        </a:rPr>
                        <a:t>Every student will submit his paper proposal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1449097377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i="1" u="none" strike="noStrike" dirty="0">
                          <a:effectLst/>
                        </a:rPr>
                        <a:t>2022-03-03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i="1" u="none" strike="noStrike" dirty="0">
                          <a:effectLst/>
                        </a:rPr>
                        <a:t>Project idea ready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i="1" u="none" strike="noStrike" dirty="0">
                          <a:effectLst/>
                        </a:rPr>
                        <a:t>Prepare a slide deck for presenting the project idea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3226316997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2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2022-03-17</a:t>
                      </a:r>
                      <a:endParaRPr lang="en-US" sz="2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Today</a:t>
                      </a:r>
                      <a:endParaRPr lang="en-US" sz="2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Exist</a:t>
                      </a:r>
                      <a:endParaRPr lang="en-US" sz="2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1297835015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9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2022-03-31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Submit paper progress (outline minimum)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Every student will prepare and submit a paper progress report (markdown) 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2899279736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10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2022-04-06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Submit project progress report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Every student will prepare and submit a project progress status report (markdown or PDF)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1329127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23940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Step 2: Transform Data</a:t>
            </a:r>
          </a:p>
          <a:p>
            <a:pPr marL="457200" lvl="1" indent="0">
              <a:buNone/>
            </a:pPr>
            <a:endParaRPr lang="en-US" altLang="en-US" sz="1600" dirty="0"/>
          </a:p>
          <a:p>
            <a:pPr marL="457200" lvl="1" indent="0">
              <a:buNone/>
            </a:pPr>
            <a:r>
              <a:rPr lang="en-US" altLang="en-US" sz="1600" dirty="0">
                <a:latin typeface="Courier" pitchFamily="2" charset="0"/>
              </a:rPr>
              <a:t>from </a:t>
            </a:r>
            <a:r>
              <a:rPr lang="en-US" altLang="en-US" sz="1600" dirty="0" err="1">
                <a:latin typeface="Courier" pitchFamily="2" charset="0"/>
              </a:rPr>
              <a:t>pyspark.sql.functions</a:t>
            </a:r>
            <a:r>
              <a:rPr lang="en-US" altLang="en-US" sz="1600" dirty="0">
                <a:latin typeface="Courier" pitchFamily="2" charset="0"/>
              </a:rPr>
              <a:t> import *</a:t>
            </a:r>
          </a:p>
          <a:p>
            <a:pPr marL="457200" lvl="1" indent="0">
              <a:buNone/>
            </a:pPr>
            <a:r>
              <a:rPr lang="en-US" altLang="en-US" sz="1600" dirty="0">
                <a:latin typeface="Courier" pitchFamily="2" charset="0"/>
              </a:rPr>
              <a:t>words = </a:t>
            </a:r>
            <a:r>
              <a:rPr lang="en-US" altLang="en-US" sz="1600" dirty="0" err="1">
                <a:latin typeface="Courier" pitchFamily="2" charset="0"/>
              </a:rPr>
              <a:t>lines.select</a:t>
            </a:r>
            <a:r>
              <a:rPr lang="en-US" altLang="en-US" sz="1600" dirty="0">
                <a:latin typeface="Courier" pitchFamily="2" charset="0"/>
              </a:rPr>
              <a:t>(split(col("value"), "\\s")</a:t>
            </a:r>
          </a:p>
          <a:p>
            <a:pPr marL="457200" lvl="1" indent="0">
              <a:buNone/>
            </a:pPr>
            <a:r>
              <a:rPr lang="en-US" altLang="en-US" sz="1600" dirty="0">
                <a:latin typeface="Courier" pitchFamily="2" charset="0"/>
              </a:rPr>
              <a:t>                        .alias("word"))</a:t>
            </a:r>
          </a:p>
          <a:p>
            <a:pPr marL="457200" lvl="1" indent="0">
              <a:buNone/>
            </a:pPr>
            <a:r>
              <a:rPr lang="en-US" altLang="en-US" sz="1600" dirty="0">
                <a:latin typeface="Courier" pitchFamily="2" charset="0"/>
              </a:rPr>
              <a:t>counts = </a:t>
            </a:r>
            <a:r>
              <a:rPr lang="en-US" altLang="en-US" sz="1600" dirty="0" err="1">
                <a:latin typeface="Courier" pitchFamily="2" charset="0"/>
              </a:rPr>
              <a:t>words.groupBy</a:t>
            </a:r>
            <a:r>
              <a:rPr lang="en-US" altLang="en-US" sz="1600" dirty="0">
                <a:latin typeface="Courier" pitchFamily="2" charset="0"/>
              </a:rPr>
              <a:t>("word").count()</a:t>
            </a:r>
          </a:p>
          <a:p>
            <a:pPr marL="457200" lvl="1" indent="0">
              <a:buNone/>
            </a:pPr>
            <a:endParaRPr lang="en-US" altLang="en-US" sz="1600" dirty="0">
              <a:latin typeface="Courier" pitchFamily="2" charset="0"/>
            </a:endParaRPr>
          </a:p>
          <a:p>
            <a:pPr lvl="1"/>
            <a:r>
              <a:rPr lang="en-US" altLang="en-US" sz="2000" dirty="0"/>
              <a:t>Counts is a streaming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(a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on unbounded, streaming data)</a:t>
            </a:r>
          </a:p>
        </p:txBody>
      </p:sp>
    </p:spTree>
    <p:extLst>
      <p:ext uri="{BB962C8B-B14F-4D97-AF65-F5344CB8AC3E}">
        <p14:creationId xmlns:p14="http://schemas.microsoft.com/office/powerpoint/2010/main" val="2000637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Two broad classes of data transformation</a:t>
            </a:r>
          </a:p>
          <a:p>
            <a:r>
              <a:rPr lang="en-US" altLang="en-US" sz="2000" dirty="0"/>
              <a:t>Stateless transformations</a:t>
            </a:r>
          </a:p>
          <a:p>
            <a:pPr lvl="1"/>
            <a:r>
              <a:rPr lang="en-US" altLang="en-US" sz="2000" dirty="0"/>
              <a:t>Do not require information from previous rows to process the next row</a:t>
            </a:r>
          </a:p>
          <a:p>
            <a:pPr lvl="1"/>
            <a:r>
              <a:rPr lang="en-US" altLang="en-US" sz="2000" dirty="0"/>
              <a:t>Each row can be processed by itself. </a:t>
            </a:r>
          </a:p>
          <a:p>
            <a:pPr lvl="1"/>
            <a:r>
              <a:rPr lang="en-US" altLang="en-US" sz="2000" dirty="0"/>
              <a:t>The lack of previous “state” in these operations make them stateless.</a:t>
            </a:r>
          </a:p>
          <a:p>
            <a:pPr lvl="1"/>
            <a:r>
              <a:rPr lang="en-US" altLang="en-US" sz="2000" dirty="0"/>
              <a:t>Can be applied to both batch and streaming </a:t>
            </a:r>
            <a:r>
              <a:rPr lang="en-US" altLang="en-US" sz="2000" dirty="0" err="1"/>
              <a:t>DataFrames</a:t>
            </a:r>
            <a:r>
              <a:rPr lang="en-US" altLang="en-US" sz="2000" dirty="0"/>
              <a:t>. </a:t>
            </a:r>
          </a:p>
          <a:p>
            <a:pPr lvl="1"/>
            <a:r>
              <a:rPr lang="en-US" altLang="en-US" sz="2000" dirty="0"/>
              <a:t>select(), filter(), map()</a:t>
            </a:r>
          </a:p>
          <a:p>
            <a:r>
              <a:rPr lang="en-US" altLang="en-US" sz="2000" dirty="0"/>
              <a:t>Stateful transformations</a:t>
            </a:r>
          </a:p>
          <a:p>
            <a:pPr lvl="1"/>
            <a:r>
              <a:rPr lang="en-US" altLang="en-US" sz="2000" dirty="0"/>
              <a:t>Requires maintaining state to combine data across multiple rows. </a:t>
            </a:r>
          </a:p>
          <a:p>
            <a:pPr lvl="1"/>
            <a:r>
              <a:rPr lang="en-US" altLang="en-US" sz="2000" dirty="0"/>
              <a:t>Any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operations involving grouping, joining , or aggregating</a:t>
            </a:r>
          </a:p>
          <a:p>
            <a:pPr lvl="1"/>
            <a:r>
              <a:rPr lang="en-US" altLang="en-US" sz="2000" dirty="0"/>
              <a:t>For Structured Streaming, few combinations are not supported. </a:t>
            </a:r>
          </a:p>
        </p:txBody>
      </p:sp>
    </p:spTree>
    <p:extLst>
      <p:ext uri="{BB962C8B-B14F-4D97-AF65-F5344CB8AC3E}">
        <p14:creationId xmlns:p14="http://schemas.microsoft.com/office/powerpoint/2010/main" val="1788254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Step 3: Define output sink and output mode</a:t>
            </a:r>
          </a:p>
          <a:p>
            <a:r>
              <a:rPr lang="en-US" altLang="en-US" sz="2000" dirty="0"/>
              <a:t>Define how to write the processed output data with </a:t>
            </a:r>
            <a:r>
              <a:rPr lang="en-US" altLang="en-US" sz="2000" dirty="0" err="1">
                <a:latin typeface="Courier" pitchFamily="2" charset="0"/>
              </a:rPr>
              <a:t>DataFrame.writeStream</a:t>
            </a:r>
            <a:r>
              <a:rPr lang="en-US" altLang="en-US" sz="2000" dirty="0">
                <a:latin typeface="Courier" pitchFamily="2" charset="0"/>
              </a:rPr>
              <a:t> </a:t>
            </a:r>
            <a:r>
              <a:rPr lang="en-US" altLang="en-US" sz="2000" dirty="0"/>
              <a:t>(vs. </a:t>
            </a:r>
            <a:r>
              <a:rPr lang="en-US" altLang="en-US" sz="2000" dirty="0" err="1">
                <a:latin typeface="Courier" pitchFamily="2" charset="0"/>
              </a:rPr>
              <a:t>DataFrame.write</a:t>
            </a:r>
            <a:r>
              <a:rPr lang="en-US" altLang="en-US" sz="2000" dirty="0">
                <a:latin typeface="Courier" pitchFamily="2" charset="0"/>
              </a:rPr>
              <a:t> </a:t>
            </a:r>
            <a:r>
              <a:rPr lang="en-US" altLang="en-US" sz="2000" dirty="0"/>
              <a:t>for batch)</a:t>
            </a:r>
          </a:p>
          <a:p>
            <a:r>
              <a:rPr lang="en-US" altLang="en-US" sz="2000" dirty="0"/>
              <a:t>Options</a:t>
            </a:r>
          </a:p>
          <a:p>
            <a:pPr lvl="1"/>
            <a:r>
              <a:rPr lang="en-US" altLang="en-US" sz="2000" dirty="0"/>
              <a:t>Output writing details (where and how to write the output)</a:t>
            </a:r>
          </a:p>
          <a:p>
            <a:pPr lvl="1"/>
            <a:r>
              <a:rPr lang="en-US" altLang="en-US" sz="2000" dirty="0"/>
              <a:t>Processing details (how to process data and recover from failures)</a:t>
            </a:r>
          </a:p>
          <a:p>
            <a:pPr marL="457200" lvl="1" indent="0">
              <a:buNone/>
            </a:pPr>
            <a:endParaRPr lang="en-US" altLang="en-US" sz="2000" dirty="0"/>
          </a:p>
          <a:p>
            <a:pPr marL="0" indent="0">
              <a:buNone/>
            </a:pPr>
            <a:r>
              <a:rPr lang="en-US" altLang="en-US" sz="1600" dirty="0">
                <a:latin typeface="Courier" pitchFamily="2" charset="0"/>
              </a:rPr>
              <a:t>writer = (</a:t>
            </a:r>
            <a:r>
              <a:rPr lang="en-US" altLang="en-US" sz="1600" dirty="0" err="1">
                <a:latin typeface="Courier" pitchFamily="2" charset="0"/>
              </a:rPr>
              <a:t>counts.writeStream.format</a:t>
            </a:r>
            <a:r>
              <a:rPr lang="en-US" altLang="en-US" sz="1600" dirty="0">
                <a:latin typeface="Courier" pitchFamily="2" charset="0"/>
              </a:rPr>
              <a:t>("console")</a:t>
            </a:r>
            <a:br>
              <a:rPr lang="en-US" altLang="en-US" sz="1600" dirty="0">
                <a:latin typeface="Courier" pitchFamily="2" charset="0"/>
              </a:rPr>
            </a:br>
            <a:r>
              <a:rPr lang="en-US" altLang="en-US" sz="1600" dirty="0">
                <a:latin typeface="Courier" pitchFamily="2" charset="0"/>
              </a:rPr>
              <a:t>                .</a:t>
            </a:r>
            <a:r>
              <a:rPr lang="en-US" altLang="en-US" sz="1600" dirty="0" err="1">
                <a:latin typeface="Courier" pitchFamily="2" charset="0"/>
              </a:rPr>
              <a:t>outputMode</a:t>
            </a:r>
            <a:r>
              <a:rPr lang="en-US" altLang="en-US" sz="1600" dirty="0">
                <a:latin typeface="Courier" pitchFamily="2" charset="0"/>
              </a:rPr>
              <a:t>("complete"))</a:t>
            </a:r>
          </a:p>
          <a:p>
            <a:r>
              <a:rPr lang="en-US" altLang="en-US" sz="2000" dirty="0"/>
              <a:t>“console” is the output streaming sink</a:t>
            </a:r>
          </a:p>
          <a:p>
            <a:r>
              <a:rPr lang="en-US" altLang="en-US" sz="2000" dirty="0"/>
              <a:t>“complete” is the output mode</a:t>
            </a:r>
          </a:p>
          <a:p>
            <a:pPr lvl="1"/>
            <a:r>
              <a:rPr lang="en-US" altLang="en-US" sz="2000" dirty="0"/>
              <a:t>Specifies what part of the updated output to write out after processing new data. </a:t>
            </a:r>
          </a:p>
        </p:txBody>
      </p:sp>
    </p:spTree>
    <p:extLst>
      <p:ext uri="{BB962C8B-B14F-4D97-AF65-F5344CB8AC3E}">
        <p14:creationId xmlns:p14="http://schemas.microsoft.com/office/powerpoint/2010/main" val="10620809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Step 4: Specify processing details</a:t>
            </a:r>
          </a:p>
          <a:p>
            <a:pPr marL="0" indent="0">
              <a:buNone/>
            </a:pPr>
            <a:endParaRPr lang="en-US" altLang="en-US" sz="1600" dirty="0"/>
          </a:p>
          <a:p>
            <a:pPr marL="0" indent="0">
              <a:buNone/>
            </a:pPr>
            <a:r>
              <a:rPr lang="en-US" altLang="en-US" sz="1600" dirty="0" err="1">
                <a:latin typeface="Courier" pitchFamily="2" charset="0"/>
              </a:rPr>
              <a:t>checkpointDir</a:t>
            </a:r>
            <a:r>
              <a:rPr lang="en-US" altLang="en-US" sz="1600" dirty="0">
                <a:latin typeface="Courier" pitchFamily="2" charset="0"/>
              </a:rPr>
              <a:t> = "..."</a:t>
            </a:r>
          </a:p>
          <a:p>
            <a:pPr marL="0" indent="0">
              <a:buNone/>
            </a:pPr>
            <a:r>
              <a:rPr lang="en-US" altLang="en-US" sz="1600" dirty="0">
                <a:latin typeface="Courier" pitchFamily="2" charset="0"/>
              </a:rPr>
              <a:t>writer2 = (</a:t>
            </a:r>
            <a:br>
              <a:rPr lang="en-US" altLang="en-US" sz="1600" dirty="0">
                <a:latin typeface="Courier" pitchFamily="2" charset="0"/>
              </a:rPr>
            </a:br>
            <a:r>
              <a:rPr lang="en-US" altLang="en-US" sz="1600" dirty="0">
                <a:latin typeface="Courier" pitchFamily="2" charset="0"/>
              </a:rPr>
              <a:t>    </a:t>
            </a:r>
            <a:r>
              <a:rPr lang="en-US" altLang="en-US" sz="1600" dirty="0" err="1">
                <a:latin typeface="Courier" pitchFamily="2" charset="0"/>
              </a:rPr>
              <a:t>writer.trigger</a:t>
            </a:r>
            <a:r>
              <a:rPr lang="en-US" altLang="en-US" sz="1600" dirty="0">
                <a:latin typeface="Courier" pitchFamily="2" charset="0"/>
              </a:rPr>
              <a:t>(</a:t>
            </a:r>
            <a:r>
              <a:rPr lang="en-US" altLang="en-US" sz="1600" dirty="0" err="1">
                <a:latin typeface="Courier" pitchFamily="2" charset="0"/>
              </a:rPr>
              <a:t>processingTime</a:t>
            </a:r>
            <a:r>
              <a:rPr lang="en-US" altLang="en-US" sz="1600" dirty="0">
                <a:latin typeface="Courier" pitchFamily="2" charset="0"/>
              </a:rPr>
              <a:t>="1 second")</a:t>
            </a:r>
            <a:br>
              <a:rPr lang="en-US" altLang="en-US" sz="1600" dirty="0">
                <a:latin typeface="Courier" pitchFamily="2" charset="0"/>
              </a:rPr>
            </a:br>
            <a:r>
              <a:rPr lang="en-US" altLang="en-US" sz="1600" dirty="0">
                <a:latin typeface="Courier" pitchFamily="2" charset="0"/>
              </a:rPr>
              <a:t>          .option("</a:t>
            </a:r>
            <a:r>
              <a:rPr lang="en-US" altLang="en-US" sz="1600" dirty="0" err="1">
                <a:latin typeface="Courier" pitchFamily="2" charset="0"/>
              </a:rPr>
              <a:t>checkpointLocation</a:t>
            </a:r>
            <a:r>
              <a:rPr lang="en-US" altLang="en-US" sz="1600" dirty="0">
                <a:latin typeface="Courier" pitchFamily="2" charset="0"/>
              </a:rPr>
              <a:t>", </a:t>
            </a:r>
            <a:r>
              <a:rPr lang="en-US" altLang="en-US" sz="1600" dirty="0" err="1">
                <a:latin typeface="Courier" pitchFamily="2" charset="0"/>
              </a:rPr>
              <a:t>checkpointDir</a:t>
            </a:r>
            <a:r>
              <a:rPr lang="en-US" altLang="en-US" sz="1600" dirty="0">
                <a:latin typeface="Courier" pitchFamily="2" charset="0"/>
              </a:rPr>
              <a:t>))</a:t>
            </a:r>
          </a:p>
          <a:p>
            <a:pPr marL="0" indent="0">
              <a:buNone/>
            </a:pPr>
            <a:r>
              <a:rPr lang="en-US" altLang="en-US" sz="1800" dirty="0"/>
              <a:t>Triggering Details</a:t>
            </a:r>
          </a:p>
          <a:p>
            <a:r>
              <a:rPr lang="en-US" altLang="en-US" sz="1800" dirty="0"/>
              <a:t>When to trigger the discovery and processing of newly available streaming data. </a:t>
            </a:r>
          </a:p>
          <a:p>
            <a:pPr lvl="1"/>
            <a:r>
              <a:rPr lang="en-US" altLang="en-US" sz="1800" dirty="0"/>
              <a:t>Four Options:</a:t>
            </a:r>
          </a:p>
          <a:p>
            <a:pPr lvl="2"/>
            <a:r>
              <a:rPr lang="en-US" altLang="en-US" sz="1400" dirty="0"/>
              <a:t>Default: processing of next micro-batch is triggered as soon as the previous micro-batch has completed</a:t>
            </a:r>
          </a:p>
          <a:p>
            <a:pPr lvl="2"/>
            <a:r>
              <a:rPr lang="en-US" altLang="en-US" sz="1400" dirty="0"/>
              <a:t>Processing time with trigger interval: Triggering on fixed interval</a:t>
            </a:r>
          </a:p>
          <a:p>
            <a:pPr lvl="2"/>
            <a:r>
              <a:rPr lang="en-US" altLang="en-US" sz="1400" dirty="0"/>
              <a:t>Once: Processes all the new data available in a single batch and stops itself</a:t>
            </a:r>
          </a:p>
          <a:p>
            <a:pPr lvl="2"/>
            <a:r>
              <a:rPr lang="en-US" altLang="en-US" sz="1400" dirty="0"/>
              <a:t>Continuous: Experimental mode (Spark 3.0), new data is processed continuously instead of in micro-batches. Provides lower latency. </a:t>
            </a:r>
          </a:p>
        </p:txBody>
      </p:sp>
    </p:spTree>
    <p:extLst>
      <p:ext uri="{BB962C8B-B14F-4D97-AF65-F5344CB8AC3E}">
        <p14:creationId xmlns:p14="http://schemas.microsoft.com/office/powerpoint/2010/main" val="25853162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Step 5: Start the query</a:t>
            </a:r>
          </a:p>
          <a:p>
            <a:pPr marL="0" indent="0">
              <a:buNone/>
            </a:pPr>
            <a:r>
              <a:rPr lang="en-US" altLang="en-US" sz="1600" dirty="0" err="1">
                <a:latin typeface="Courier" pitchFamily="2" charset="0"/>
              </a:rPr>
              <a:t>streamingQuery</a:t>
            </a:r>
            <a:r>
              <a:rPr lang="en-US" altLang="en-US" sz="1600" dirty="0">
                <a:latin typeface="Courier" pitchFamily="2" charset="0"/>
              </a:rPr>
              <a:t> = writer2.start()</a:t>
            </a:r>
          </a:p>
          <a:p>
            <a:pPr marL="0" indent="0">
              <a:buNone/>
            </a:pPr>
            <a:endParaRPr lang="en-US" altLang="en-US" sz="1800" dirty="0"/>
          </a:p>
          <a:p>
            <a:r>
              <a:rPr lang="en-US" altLang="en-US" sz="2000" dirty="0" err="1"/>
              <a:t>streamingQuery</a:t>
            </a:r>
            <a:r>
              <a:rPr lang="en-US" altLang="en-US" sz="2000" dirty="0"/>
              <a:t>:</a:t>
            </a:r>
          </a:p>
          <a:p>
            <a:pPr lvl="1"/>
            <a:r>
              <a:rPr lang="en-US" altLang="en-US" sz="2000" dirty="0"/>
              <a:t>Returned object of type </a:t>
            </a:r>
            <a:r>
              <a:rPr lang="en-US" altLang="en-US" sz="2000" dirty="0" err="1"/>
              <a:t>streamingQuery</a:t>
            </a:r>
            <a:endParaRPr lang="en-US" altLang="en-US" sz="2000" dirty="0"/>
          </a:p>
          <a:p>
            <a:pPr lvl="1"/>
            <a:r>
              <a:rPr lang="en-US" altLang="en-US" sz="2000" dirty="0"/>
              <a:t>Represents an active query. It can be used to manage the query. </a:t>
            </a:r>
          </a:p>
          <a:p>
            <a:r>
              <a:rPr lang="en-US" altLang="en-US" sz="2000" dirty="0"/>
              <a:t>start() is a nonblocking method- returns as soon as the query has started in the background. </a:t>
            </a:r>
          </a:p>
          <a:p>
            <a:r>
              <a:rPr lang="en-US" altLang="en-US" sz="2000" dirty="0"/>
              <a:t>If main thread is to be blocked until the query has terminated, use </a:t>
            </a:r>
            <a:r>
              <a:rPr lang="en-US" altLang="en-US" sz="2000" dirty="0" err="1"/>
              <a:t>streamingQuery.awaitTermination</a:t>
            </a:r>
            <a:r>
              <a:rPr lang="en-US" altLang="en-US" sz="2000" dirty="0"/>
              <a:t>(). </a:t>
            </a:r>
          </a:p>
          <a:p>
            <a:pPr lvl="1"/>
            <a:r>
              <a:rPr lang="en-US" altLang="en-US" sz="2000" dirty="0"/>
              <a:t>Explicitly stop the query with </a:t>
            </a:r>
            <a:r>
              <a:rPr lang="en-US" altLang="en-US" sz="2000" dirty="0" err="1"/>
              <a:t>streamingQuery.stop</a:t>
            </a:r>
            <a:r>
              <a:rPr lang="en-US" altLang="en-US" sz="20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695468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lines = (</a:t>
            </a:r>
            <a:r>
              <a:rPr lang="en-US" altLang="en-US" sz="1400" dirty="0" err="1">
                <a:latin typeface="Courier" pitchFamily="2" charset="0"/>
              </a:rPr>
              <a:t>spark.readStream.format</a:t>
            </a:r>
            <a:r>
              <a:rPr lang="en-US" altLang="en-US" sz="1400" dirty="0">
                <a:latin typeface="Courier" pitchFamily="2" charset="0"/>
              </a:rPr>
              <a:t>("socket")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  .option("</a:t>
            </a:r>
            <a:r>
              <a:rPr lang="en-US" altLang="en-US" sz="1400" dirty="0" err="1">
                <a:latin typeface="Courier" pitchFamily="2" charset="0"/>
              </a:rPr>
              <a:t>host","localhost</a:t>
            </a:r>
            <a:r>
              <a:rPr lang="en-US" altLang="en-US" sz="1400" dirty="0">
                <a:latin typeface="Courier" pitchFamily="2" charset="0"/>
              </a:rPr>
              <a:t>")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  .option("port", 9999)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  .load())</a:t>
            </a:r>
          </a:p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words = </a:t>
            </a:r>
            <a:r>
              <a:rPr lang="en-US" altLang="en-US" sz="1400" dirty="0" err="1">
                <a:latin typeface="Courier" pitchFamily="2" charset="0"/>
              </a:rPr>
              <a:t>lines.select</a:t>
            </a:r>
            <a:r>
              <a:rPr lang="en-US" altLang="en-US" sz="1400" dirty="0">
                <a:latin typeface="Courier" pitchFamily="2" charset="0"/>
              </a:rPr>
              <a:t>(split(col("value"), "\\s").alias("word"))</a:t>
            </a:r>
          </a:p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counts = </a:t>
            </a:r>
            <a:r>
              <a:rPr lang="en-US" altLang="en-US" sz="1400" dirty="0" err="1">
                <a:latin typeface="Courier" pitchFamily="2" charset="0"/>
              </a:rPr>
              <a:t>words.groupBy</a:t>
            </a:r>
            <a:r>
              <a:rPr lang="en-US" altLang="en-US" sz="1400" dirty="0">
                <a:latin typeface="Courier" pitchFamily="2" charset="0"/>
              </a:rPr>
              <a:t>("word").count()</a:t>
            </a:r>
          </a:p>
          <a:p>
            <a:pPr marL="0" indent="0">
              <a:buNone/>
            </a:pPr>
            <a:r>
              <a:rPr lang="en-US" altLang="en-US" sz="1400" dirty="0" err="1">
                <a:latin typeface="Courier" pitchFamily="2" charset="0"/>
              </a:rPr>
              <a:t>checkpointDir</a:t>
            </a:r>
            <a:r>
              <a:rPr lang="en-US" altLang="en-US" sz="1400" dirty="0">
                <a:latin typeface="Courier" pitchFamily="2" charset="0"/>
              </a:rPr>
              <a:t> = "..."</a:t>
            </a:r>
          </a:p>
          <a:p>
            <a:pPr marL="0" indent="0">
              <a:buNone/>
            </a:pPr>
            <a:r>
              <a:rPr lang="en-US" altLang="en-US" sz="1400" dirty="0" err="1">
                <a:latin typeface="Courier" pitchFamily="2" charset="0"/>
              </a:rPr>
              <a:t>streamingQuery</a:t>
            </a:r>
            <a:r>
              <a:rPr lang="en-US" altLang="en-US" sz="1400" dirty="0">
                <a:latin typeface="Courier" pitchFamily="2" charset="0"/>
              </a:rPr>
              <a:t> = (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</a:t>
            </a:r>
            <a:r>
              <a:rPr lang="en-US" altLang="en-US" sz="1400" dirty="0" err="1">
                <a:latin typeface="Courier" pitchFamily="2" charset="0"/>
              </a:rPr>
              <a:t>counts.writeStream.format</a:t>
            </a:r>
            <a:r>
              <a:rPr lang="en-US" altLang="en-US" sz="1400" dirty="0">
                <a:latin typeface="Courier" pitchFamily="2" charset="0"/>
              </a:rPr>
              <a:t>("console")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.</a:t>
            </a:r>
            <a:r>
              <a:rPr lang="en-US" altLang="en-US" sz="1400" dirty="0" err="1">
                <a:latin typeface="Courier" pitchFamily="2" charset="0"/>
              </a:rPr>
              <a:t>outputMode</a:t>
            </a:r>
            <a:r>
              <a:rPr lang="en-US" altLang="en-US" sz="1400" dirty="0">
                <a:latin typeface="Courier" pitchFamily="2" charset="0"/>
              </a:rPr>
              <a:t>("complete")</a:t>
            </a:r>
          </a:p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         .trigger(</a:t>
            </a:r>
            <a:r>
              <a:rPr lang="en-US" altLang="en-US" sz="1400" dirty="0" err="1">
                <a:latin typeface="Courier" pitchFamily="2" charset="0"/>
              </a:rPr>
              <a:t>processingTime</a:t>
            </a:r>
            <a:r>
              <a:rPr lang="en-US" altLang="en-US" sz="1400" dirty="0">
                <a:latin typeface="Courier" pitchFamily="2" charset="0"/>
              </a:rPr>
              <a:t>="1 second")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.option("</a:t>
            </a:r>
            <a:r>
              <a:rPr lang="en-US" altLang="en-US" sz="1400" dirty="0" err="1">
                <a:latin typeface="Courier" pitchFamily="2" charset="0"/>
              </a:rPr>
              <a:t>checkpointLocation</a:t>
            </a:r>
            <a:r>
              <a:rPr lang="en-US" altLang="en-US" sz="1400" dirty="0">
                <a:latin typeface="Courier" pitchFamily="2" charset="0"/>
              </a:rPr>
              <a:t>", </a:t>
            </a:r>
            <a:r>
              <a:rPr lang="en-US" altLang="en-US" sz="1400" dirty="0" err="1">
                <a:latin typeface="Courier" pitchFamily="2" charset="0"/>
              </a:rPr>
              <a:t>checkpointDir</a:t>
            </a:r>
            <a:r>
              <a:rPr lang="en-US" altLang="en-US" sz="14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         .start())</a:t>
            </a:r>
          </a:p>
          <a:p>
            <a:pPr marL="0" indent="0">
              <a:buNone/>
            </a:pPr>
            <a:endParaRPr lang="en-US" altLang="en-US" sz="14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altLang="en-US" sz="1400" dirty="0" err="1">
                <a:latin typeface="Courier" pitchFamily="2" charset="0"/>
              </a:rPr>
              <a:t>streamingQuery.awaitTermination</a:t>
            </a:r>
            <a:r>
              <a:rPr lang="en-US" altLang="en-US" sz="1400" dirty="0">
                <a:latin typeface="Courier" pitchFamily="2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0896370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Checkpoints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Checkpoints contain the unique identify of a streaming query and determines the life cycle of the query</a:t>
            </a:r>
          </a:p>
          <a:p>
            <a:r>
              <a:rPr lang="en-US" altLang="en-US" sz="2400" dirty="0"/>
              <a:t>Checkpoints have record-level information</a:t>
            </a:r>
          </a:p>
          <a:p>
            <a:pPr lvl="1"/>
            <a:r>
              <a:rPr lang="en-US" altLang="en-US" sz="2000" dirty="0"/>
              <a:t>It tracks the data range the last incomplete micro-batch was processing. This information is used by restarted query to start processing records after the last successfully completed micro-batch</a:t>
            </a:r>
          </a:p>
          <a:p>
            <a:pPr lvl="1"/>
            <a:r>
              <a:rPr lang="en-US" altLang="en-US" sz="2000" dirty="0"/>
              <a:t>If the check point directory is deleted, it is like starting new query from scratch</a:t>
            </a:r>
          </a:p>
          <a:p>
            <a:r>
              <a:rPr lang="en-US" altLang="en-US" sz="2400" dirty="0"/>
              <a:t>Works with Spark’s deterministic task executions to generate output to be the same as it was expected before the restart. </a:t>
            </a:r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64353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Checkpoints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Checkpoint Location</a:t>
            </a:r>
          </a:p>
          <a:p>
            <a:r>
              <a:rPr lang="en-US" altLang="en-US" sz="2000" dirty="0"/>
              <a:t>Directory in any HDFS-compatible filesystem where streaming query saves its progress information – what data has been successfully processed. </a:t>
            </a:r>
          </a:p>
          <a:p>
            <a:r>
              <a:rPr lang="en-US" altLang="en-US" sz="2000" dirty="0"/>
              <a:t>Metadata is used during failure to query exactly where it left off</a:t>
            </a:r>
          </a:p>
          <a:p>
            <a:r>
              <a:rPr lang="en-US" altLang="en-US" sz="2000" dirty="0"/>
              <a:t>This option is necessary for failure recovery with exactly-one guarantee. </a:t>
            </a:r>
          </a:p>
        </p:txBody>
      </p:sp>
    </p:spTree>
    <p:extLst>
      <p:ext uri="{BB962C8B-B14F-4D97-AF65-F5344CB8AC3E}">
        <p14:creationId xmlns:p14="http://schemas.microsoft.com/office/powerpoint/2010/main" val="9917476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End-to-end Exactly-Once Guarantees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Exactly-once guarantees: Output is as if each input record was processed exactly once. </a:t>
            </a:r>
          </a:p>
          <a:p>
            <a:r>
              <a:rPr lang="en-US" altLang="en-US" sz="2400" dirty="0"/>
              <a:t>Following conditions have to be satisfied:</a:t>
            </a:r>
          </a:p>
          <a:p>
            <a:pPr lvl="1"/>
            <a:r>
              <a:rPr lang="en-US" altLang="en-US" sz="2000" dirty="0" err="1"/>
              <a:t>Replayable</a:t>
            </a:r>
            <a:r>
              <a:rPr lang="en-US" altLang="en-US" sz="2000" dirty="0"/>
              <a:t> streaming sources</a:t>
            </a:r>
          </a:p>
          <a:p>
            <a:pPr lvl="2"/>
            <a:r>
              <a:rPr lang="en-US" altLang="en-US" sz="1600" dirty="0"/>
              <a:t>The data range of the last incomplete micro-batch can be reread from the source. </a:t>
            </a:r>
          </a:p>
          <a:p>
            <a:pPr lvl="1"/>
            <a:r>
              <a:rPr lang="en-US" altLang="en-US" sz="2000" dirty="0"/>
              <a:t>Deterministic computations</a:t>
            </a:r>
          </a:p>
          <a:p>
            <a:pPr lvl="2"/>
            <a:r>
              <a:rPr lang="en-US" altLang="en-US" sz="1600" dirty="0"/>
              <a:t>All data transformations deterministically produce the same result when given the same input data</a:t>
            </a:r>
          </a:p>
          <a:p>
            <a:pPr lvl="1"/>
            <a:r>
              <a:rPr lang="en-US" altLang="en-US" sz="2000" dirty="0"/>
              <a:t>Idempotent streaming sink</a:t>
            </a:r>
          </a:p>
          <a:p>
            <a:pPr lvl="2"/>
            <a:r>
              <a:rPr lang="en-US" altLang="en-US" sz="1600" dirty="0"/>
              <a:t>The sink can identify </a:t>
            </a:r>
            <a:r>
              <a:rPr lang="en-US" altLang="en-US" sz="1600" dirty="0" err="1"/>
              <a:t>reexecuted</a:t>
            </a:r>
            <a:r>
              <a:rPr lang="en-US" altLang="en-US" sz="1600" dirty="0"/>
              <a:t> micro-batches and ignore duplicate writes that may be caused by restarts. </a:t>
            </a:r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01768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Monitoring an Active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There are several ways to track the status and processing metrics of active query:</a:t>
            </a:r>
          </a:p>
          <a:p>
            <a:r>
              <a:rPr lang="en-US" altLang="en-US" sz="2000" dirty="0"/>
              <a:t>Querying current status using </a:t>
            </a:r>
            <a:r>
              <a:rPr lang="en-US" altLang="en-US" sz="2000" dirty="0" err="1"/>
              <a:t>StreamingQuery</a:t>
            </a:r>
            <a:endParaRPr lang="en-US" altLang="en-US" sz="2000" dirty="0"/>
          </a:p>
          <a:p>
            <a:pPr lvl="1"/>
            <a:r>
              <a:rPr lang="en-US" altLang="en-US" sz="1800" dirty="0" err="1"/>
              <a:t>lastProgress</a:t>
            </a:r>
            <a:r>
              <a:rPr lang="en-US" altLang="en-US" sz="1800" dirty="0"/>
              <a:t>() returns information on the last completed micro-batch.</a:t>
            </a:r>
          </a:p>
          <a:p>
            <a:pPr lvl="2"/>
            <a:r>
              <a:rPr lang="en-US" altLang="en-US" sz="1800" dirty="0" err="1"/>
              <a:t>processedRowsPerSecond</a:t>
            </a:r>
            <a:r>
              <a:rPr lang="en-US" altLang="en-US" sz="1800" dirty="0"/>
              <a:t> – Rate at which rows are being processed and written out by the sink. Key indicator of the health of the query.</a:t>
            </a:r>
          </a:p>
          <a:p>
            <a:pPr lvl="1"/>
            <a:r>
              <a:rPr lang="en-US" altLang="en-US" sz="1800" dirty="0" err="1"/>
              <a:t>StreamingQuery.status</a:t>
            </a:r>
            <a:r>
              <a:rPr lang="en-US" altLang="en-US" sz="1800" dirty="0"/>
              <a:t>() provides information on what the background query thread is doing at this moment. </a:t>
            </a:r>
          </a:p>
          <a:p>
            <a:r>
              <a:rPr lang="en-US" altLang="en-US" sz="2000" dirty="0"/>
              <a:t>Publishing metrics using </a:t>
            </a:r>
            <a:r>
              <a:rPr lang="en-US" altLang="en-US" sz="2000" dirty="0">
                <a:hlinkClick r:id="rId2"/>
              </a:rPr>
              <a:t>Dropwizard</a:t>
            </a:r>
            <a:r>
              <a:rPr lang="en-US" altLang="en-US" sz="2000" dirty="0"/>
              <a:t> Metrics</a:t>
            </a:r>
          </a:p>
          <a:p>
            <a:pPr lvl="1"/>
            <a:r>
              <a:rPr lang="en-US" altLang="en-US" sz="1800" dirty="0" err="1"/>
              <a:t>spark.sql.streaming.metricsEnabled</a:t>
            </a:r>
            <a:r>
              <a:rPr lang="en-US" altLang="en-US" sz="1800" dirty="0"/>
              <a:t> to true</a:t>
            </a:r>
          </a:p>
          <a:p>
            <a:r>
              <a:rPr lang="en-US" altLang="en-US" sz="2000" dirty="0"/>
              <a:t>Public metrics using custom </a:t>
            </a:r>
            <a:r>
              <a:rPr lang="en-US" altLang="en-US" sz="2000" dirty="0" err="1"/>
              <a:t>StreamingQueryListeners</a:t>
            </a:r>
            <a:endParaRPr lang="en-US" altLang="en-US" sz="2000" dirty="0"/>
          </a:p>
          <a:p>
            <a:pPr lvl="1"/>
            <a:r>
              <a:rPr lang="en-US" altLang="en-US" sz="1800" dirty="0" err="1"/>
              <a:t>StreamingQueryListener</a:t>
            </a:r>
            <a:r>
              <a:rPr lang="en-US" altLang="en-US" sz="1800" dirty="0"/>
              <a:t> event listener interface. Only available in Scala/Java.</a:t>
            </a:r>
          </a:p>
          <a:p>
            <a:pPr lvl="1"/>
            <a:r>
              <a:rPr lang="en-US" altLang="en-US" sz="1800" dirty="0" err="1"/>
              <a:t>spark.streams.addListener</a:t>
            </a:r>
            <a:r>
              <a:rPr lang="en-US" altLang="en-US" sz="1800" dirty="0"/>
              <a:t>(</a:t>
            </a:r>
            <a:r>
              <a:rPr lang="en-US" altLang="en-US" sz="1800" dirty="0" err="1"/>
              <a:t>myListener</a:t>
            </a:r>
            <a:r>
              <a:rPr lang="en-US" altLang="en-US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3811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Streaming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Streaming vs batch</a:t>
            </a:r>
          </a:p>
          <a:p>
            <a:pPr lvl="1"/>
            <a:r>
              <a:rPr lang="en-US" altLang="en-US" sz="2000" dirty="0"/>
              <a:t>Batch: Processing of static block of data</a:t>
            </a:r>
          </a:p>
          <a:p>
            <a:pPr lvl="1"/>
            <a:r>
              <a:rPr lang="en-US" altLang="en-US" sz="2000" dirty="0"/>
              <a:t>Streaming: Processing of continuous stream of data</a:t>
            </a:r>
          </a:p>
          <a:p>
            <a:r>
              <a:rPr lang="en-US" altLang="en-US" sz="2400" dirty="0"/>
              <a:t>Traditional Record at a time model</a:t>
            </a:r>
          </a:p>
          <a:p>
            <a:pPr lvl="1"/>
            <a:r>
              <a:rPr lang="en-US" altLang="en-US" sz="2000" dirty="0"/>
              <a:t>Each record is processed at a time</a:t>
            </a:r>
          </a:p>
          <a:p>
            <a:pPr lvl="1"/>
            <a:r>
              <a:rPr lang="en-US" altLang="en-US" sz="2000" dirty="0"/>
              <a:t>Directed graph of nodes. Each node receives a record at at time, process it and forwards the processed record to the next node in the graph. </a:t>
            </a:r>
            <a:endParaRPr lang="en-US" altLang="en-US" sz="1600" dirty="0"/>
          </a:p>
          <a:p>
            <a:pPr marL="457200" lvl="1" indent="0">
              <a:buNone/>
            </a:pPr>
            <a:endParaRPr lang="en-US" altLang="en-US" sz="2000" dirty="0"/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684426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E5B98-D918-224D-8845-0ACA449A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B2470-6320-CF44-9758-9187C4BAB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Courier" pitchFamily="2" charset="0"/>
              </a:rPr>
              <a:t>nc</a:t>
            </a:r>
            <a:r>
              <a:rPr lang="en-US" dirty="0">
                <a:latin typeface="Courier" pitchFamily="2" charset="0"/>
              </a:rPr>
              <a:t> –</a:t>
            </a:r>
            <a:r>
              <a:rPr lang="en-US" dirty="0" err="1">
                <a:latin typeface="Courier" pitchFamily="2" charset="0"/>
              </a:rPr>
              <a:t>lk</a:t>
            </a:r>
            <a:r>
              <a:rPr lang="en-US" dirty="0">
                <a:latin typeface="Courier" pitchFamily="2" charset="0"/>
              </a:rPr>
              <a:t> &lt;port number&gt;</a:t>
            </a:r>
            <a:r>
              <a:rPr lang="en-US" dirty="0"/>
              <a:t> and </a:t>
            </a:r>
            <a:br>
              <a:rPr lang="en-US" dirty="0"/>
            </a:br>
            <a:r>
              <a:rPr lang="en-US" dirty="0" err="1">
                <a:latin typeface="Courier" pitchFamily="2" charset="0"/>
              </a:rPr>
              <a:t>nc</a:t>
            </a:r>
            <a:r>
              <a:rPr lang="en-US" dirty="0">
                <a:latin typeface="Courier" pitchFamily="2" charset="0"/>
              </a:rPr>
              <a:t> localhost &lt;port number&gt;</a:t>
            </a:r>
          </a:p>
          <a:p>
            <a:r>
              <a:rPr lang="en-US" dirty="0">
                <a:hlinkClick r:id="rId2"/>
              </a:rPr>
              <a:t>https://spark.apache.org/docs/latest/structured-streaming-programming-guide.html#quick-example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2090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8F76A-4574-46C1-99B1-952B87DE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4" name="Picture 3" descr="Image result for questions">
            <a:extLst>
              <a:ext uri="{FF2B5EF4-FFF2-40B4-BE49-F238E27FC236}">
                <a16:creationId xmlns:a16="http://schemas.microsoft.com/office/drawing/2014/main" id="{C6A380EB-6035-4F30-AFC7-ECA378B2E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9717"/>
            <a:ext cx="9144000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2292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2C4E4-3C2C-4049-97CF-B90AE1E0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BBE83-5A19-6E4F-9340-B8D5E7561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 the location of the ISS into Spark over the course of an hour</a:t>
            </a:r>
          </a:p>
          <a:p>
            <a:r>
              <a:rPr lang="en-US" dirty="0"/>
              <a:t>Visualize the path of the ISS in that time, ideally over a world map</a:t>
            </a:r>
          </a:p>
          <a:p>
            <a:r>
              <a:rPr lang="en-US" dirty="0"/>
              <a:t>Submission details to follow in Blackboard</a:t>
            </a:r>
          </a:p>
          <a:p>
            <a:r>
              <a:rPr lang="en-US" dirty="0"/>
              <a:t>Not due until </a:t>
            </a:r>
            <a:r>
              <a:rPr lang="en-US" b="1" dirty="0"/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1221121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Traditional Record-at-a-time Model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Each record is processed at a time</a:t>
            </a:r>
          </a:p>
          <a:p>
            <a:r>
              <a:rPr lang="en-US" altLang="en-US" sz="2400" dirty="0"/>
              <a:t>Directed graph of nodes. </a:t>
            </a:r>
          </a:p>
          <a:p>
            <a:pPr lvl="1"/>
            <a:r>
              <a:rPr lang="en-US" altLang="en-US" sz="2000" dirty="0"/>
              <a:t>Each node receives a record at at time, process it and forwards the processed record to the next node in the graph. </a:t>
            </a:r>
          </a:p>
          <a:p>
            <a:pPr lvl="1"/>
            <a:r>
              <a:rPr lang="en-US" altLang="en-US" sz="2000" dirty="0"/>
              <a:t>Pro: Can achieve low latencies</a:t>
            </a:r>
          </a:p>
          <a:p>
            <a:pPr lvl="1"/>
            <a:r>
              <a:rPr lang="en-US" altLang="en-US" sz="2000" dirty="0"/>
              <a:t>Cons: No good failure recovery strategy. </a:t>
            </a:r>
            <a:endParaRPr lang="en-US" altLang="en-US" sz="1600" dirty="0"/>
          </a:p>
          <a:p>
            <a:pPr marL="457200" lvl="1" indent="0">
              <a:buNone/>
            </a:pPr>
            <a:endParaRPr lang="en-US" altLang="en-US" sz="2000" dirty="0"/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12946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Micro-Batch Stream Processing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Micro-batch stream processing</a:t>
            </a:r>
          </a:p>
          <a:p>
            <a:pPr lvl="1"/>
            <a:r>
              <a:rPr lang="en-US" altLang="en-US" sz="2000" dirty="0"/>
              <a:t>Continuous series of small, map/reduce style batch processing jobs on small chunks of stream data. </a:t>
            </a:r>
          </a:p>
          <a:p>
            <a:r>
              <a:rPr lang="en-US" altLang="en-US" sz="2400" dirty="0"/>
              <a:t>Spark Streaming divides the data from the input stream into micro-batches. </a:t>
            </a:r>
          </a:p>
          <a:p>
            <a:pPr lvl="1"/>
            <a:r>
              <a:rPr lang="en-US" altLang="en-US" sz="2000" dirty="0"/>
              <a:t>Each batch is processed in the Spark cluster in a distributed manner with small deterministic tasks</a:t>
            </a:r>
          </a:p>
          <a:p>
            <a:pPr lvl="1"/>
            <a:r>
              <a:rPr lang="en-US" altLang="en-US" sz="2000" dirty="0"/>
              <a:t>Micro-batches are generated as outputs</a:t>
            </a:r>
          </a:p>
        </p:txBody>
      </p:sp>
    </p:spTree>
    <p:extLst>
      <p:ext uri="{BB962C8B-B14F-4D97-AF65-F5344CB8AC3E}">
        <p14:creationId xmlns:p14="http://schemas.microsoft.com/office/powerpoint/2010/main" val="4238044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Micro-Batch Costs and Benefits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Benefits</a:t>
            </a:r>
          </a:p>
          <a:p>
            <a:r>
              <a:rPr lang="en-US" altLang="en-US" sz="2000" dirty="0"/>
              <a:t>Recovery from failures</a:t>
            </a:r>
          </a:p>
          <a:p>
            <a:pPr lvl="1"/>
            <a:r>
              <a:rPr lang="en-US" altLang="en-US" sz="1600" dirty="0"/>
              <a:t>One or more copies of the tasks can be rescheduled on executors</a:t>
            </a:r>
          </a:p>
          <a:p>
            <a:pPr lvl="1"/>
            <a:r>
              <a:rPr lang="en-US" altLang="en-US" sz="1600" dirty="0" err="1"/>
              <a:t>DStream</a:t>
            </a:r>
            <a:r>
              <a:rPr lang="en-US" altLang="en-US" sz="1600" dirty="0"/>
              <a:t> API was built upon Spark’s batch RDD; same functional semantics and fault-tolerance model as RDDs</a:t>
            </a:r>
          </a:p>
          <a:p>
            <a:pPr lvl="1"/>
            <a:endParaRPr lang="en-US" altLang="en-US" sz="1600" dirty="0"/>
          </a:p>
          <a:p>
            <a:r>
              <a:rPr lang="en-US" altLang="en-US" sz="2000" dirty="0"/>
              <a:t>Deterministic nature of the tasks</a:t>
            </a:r>
          </a:p>
          <a:p>
            <a:pPr lvl="1"/>
            <a:r>
              <a:rPr lang="en-US" altLang="en-US" sz="1600" dirty="0"/>
              <a:t>Ensures that the output data is the same no matter how many times the task is re-executed. </a:t>
            </a:r>
          </a:p>
          <a:p>
            <a:pPr lvl="1"/>
            <a:r>
              <a:rPr lang="en-US" altLang="en-US" sz="1600" dirty="0"/>
              <a:t>Provides end-to-end exactly-once  processing guarantee</a:t>
            </a:r>
          </a:p>
          <a:p>
            <a:pPr lvl="2"/>
            <a:r>
              <a:rPr lang="en-US" altLang="en-US" sz="1200" dirty="0"/>
              <a:t>Every input records are processed exactly once. </a:t>
            </a:r>
            <a:endParaRPr lang="en-US" altLang="en-US" sz="1600" dirty="0"/>
          </a:p>
          <a:p>
            <a:pPr marL="0" indent="0">
              <a:buNone/>
            </a:pPr>
            <a:r>
              <a:rPr lang="en-US" altLang="en-US" sz="2000" dirty="0"/>
              <a:t>Cost</a:t>
            </a:r>
          </a:p>
          <a:p>
            <a:r>
              <a:rPr lang="en-US" altLang="en-US" sz="2000" dirty="0"/>
              <a:t>High latency – seconds vs milliseconds</a:t>
            </a:r>
          </a:p>
        </p:txBody>
      </p:sp>
    </p:spTree>
    <p:extLst>
      <p:ext uri="{BB962C8B-B14F-4D97-AF65-F5344CB8AC3E}">
        <p14:creationId xmlns:p14="http://schemas.microsoft.com/office/powerpoint/2010/main" val="4083611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Streaming pipeline characteristics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Pipelines do not need latencies below few seconds</a:t>
            </a:r>
          </a:p>
          <a:p>
            <a:pPr lvl="1"/>
            <a:r>
              <a:rPr lang="en-US" altLang="en-US" sz="1600" dirty="0"/>
              <a:t>Down stream process may not read output of the stream process</a:t>
            </a:r>
          </a:p>
          <a:p>
            <a:r>
              <a:rPr lang="en-US" altLang="en-US" sz="2000" dirty="0"/>
              <a:t>Larger delays in other parts of the pipeline. </a:t>
            </a:r>
          </a:p>
          <a:p>
            <a:pPr lvl="1"/>
            <a:r>
              <a:rPr lang="en-US" altLang="en-US" sz="1600" dirty="0"/>
              <a:t>Batching at data ingestion layer (e.g. Apache Kafka)</a:t>
            </a:r>
          </a:p>
        </p:txBody>
      </p:sp>
    </p:spTree>
    <p:extLst>
      <p:ext uri="{BB962C8B-B14F-4D97-AF65-F5344CB8AC3E}">
        <p14:creationId xmlns:p14="http://schemas.microsoft.com/office/powerpoint/2010/main" val="2117902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Spark RDD Streaming (</a:t>
            </a:r>
            <a:r>
              <a:rPr lang="en-US" altLang="en-US" sz="4000" dirty="0" err="1"/>
              <a:t>DStreams</a:t>
            </a:r>
            <a:r>
              <a:rPr lang="en-US" altLang="en-US" sz="4000" dirty="0"/>
              <a:t>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1600" dirty="0"/>
              <a:t>Lack of a single API for batch and stream processing</a:t>
            </a:r>
          </a:p>
          <a:p>
            <a:pPr lvl="1"/>
            <a:r>
              <a:rPr lang="en-US" altLang="en-US" sz="1200" dirty="0"/>
              <a:t>Developers having to explicitly rewrite the code to use different classes when converting  batch jobs to streaming job</a:t>
            </a:r>
          </a:p>
          <a:p>
            <a:r>
              <a:rPr lang="en-US" altLang="en-US" sz="1600" dirty="0"/>
              <a:t>Lack of separation between logical and physical plans</a:t>
            </a:r>
          </a:p>
          <a:p>
            <a:pPr lvl="1"/>
            <a:r>
              <a:rPr lang="en-US" altLang="en-US" sz="1200" dirty="0"/>
              <a:t>No scope for automatic optimization</a:t>
            </a:r>
          </a:p>
          <a:p>
            <a:pPr lvl="1"/>
            <a:r>
              <a:rPr lang="en-US" altLang="en-US" sz="1200" dirty="0"/>
              <a:t>Developers will need to hand-optimize the code</a:t>
            </a:r>
          </a:p>
          <a:p>
            <a:pPr lvl="1"/>
            <a:r>
              <a:rPr lang="en-US" altLang="en-US" sz="1200" dirty="0" err="1"/>
              <a:t>DStream</a:t>
            </a:r>
            <a:r>
              <a:rPr lang="en-US" altLang="en-US" sz="1200" dirty="0"/>
              <a:t> operations are executed in the same sequence as specified by the developer</a:t>
            </a:r>
          </a:p>
          <a:p>
            <a:r>
              <a:rPr lang="en-US" altLang="en-US" sz="1600" dirty="0"/>
              <a:t>No native support for event-time windows</a:t>
            </a:r>
          </a:p>
          <a:p>
            <a:pPr lvl="1"/>
            <a:r>
              <a:rPr lang="en-US" altLang="en-US" sz="1200" dirty="0" err="1"/>
              <a:t>DStream</a:t>
            </a:r>
            <a:r>
              <a:rPr lang="en-US" altLang="en-US" sz="1200" dirty="0"/>
              <a:t> define window operations based only on the time when each record is received by Spark Streaming (processing time)</a:t>
            </a:r>
          </a:p>
          <a:p>
            <a:pPr lvl="1"/>
            <a:r>
              <a:rPr lang="en-US" altLang="en-US" sz="1200" dirty="0"/>
              <a:t>Many cases need to work with event time (when the records were generated).</a:t>
            </a:r>
          </a:p>
        </p:txBody>
      </p:sp>
    </p:spTree>
    <p:extLst>
      <p:ext uri="{BB962C8B-B14F-4D97-AF65-F5344CB8AC3E}">
        <p14:creationId xmlns:p14="http://schemas.microsoft.com/office/powerpoint/2010/main" val="1370405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Spark Structured Streaming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Structured Streaming was designed from scratch </a:t>
            </a:r>
          </a:p>
          <a:p>
            <a:pPr lvl="1"/>
            <a:r>
              <a:rPr lang="en-US" altLang="en-US" sz="2400" dirty="0"/>
              <a:t>Developing streaming process pipeline to be easy as writing batch pipeline. </a:t>
            </a:r>
          </a:p>
        </p:txBody>
      </p:sp>
    </p:spTree>
    <p:extLst>
      <p:ext uri="{BB962C8B-B14F-4D97-AF65-F5344CB8AC3E}">
        <p14:creationId xmlns:p14="http://schemas.microsoft.com/office/powerpoint/2010/main" val="3319546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11940</TotalTime>
  <Words>2263</Words>
  <Application>Microsoft Macintosh PowerPoint</Application>
  <PresentationFormat>On-screen Show (4:3)</PresentationFormat>
  <Paragraphs>242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Courier</vt:lpstr>
      <vt:lpstr>Office Theme</vt:lpstr>
      <vt:lpstr>Data 603 – Big Data Platforms</vt:lpstr>
      <vt:lpstr>Final Paper &amp; Project Check-Ins</vt:lpstr>
      <vt:lpstr>Streaming</vt:lpstr>
      <vt:lpstr>Traditional Record-at-a-time Model</vt:lpstr>
      <vt:lpstr>Micro-Batch Stream Processing</vt:lpstr>
      <vt:lpstr>Micro-Batch Costs and Benefits</vt:lpstr>
      <vt:lpstr>Streaming pipeline characteristics</vt:lpstr>
      <vt:lpstr>Spark RDD Streaming (DStreams)</vt:lpstr>
      <vt:lpstr>Spark Structured Streaming</vt:lpstr>
      <vt:lpstr>Structured Streaming – Guiding Principles</vt:lpstr>
      <vt:lpstr>Structured Streaming – Programming Model</vt:lpstr>
      <vt:lpstr>Structured Streaming – Programming Model</vt:lpstr>
      <vt:lpstr>Structured Streaming – Programming Model</vt:lpstr>
      <vt:lpstr>Structured Streaming – incrementalization</vt:lpstr>
      <vt:lpstr>Structured Streaming – Programming Model</vt:lpstr>
      <vt:lpstr>Structured Streaming – Output Mode 1/2</vt:lpstr>
      <vt:lpstr>Structured Streaming – Output Mode 2/2</vt:lpstr>
      <vt:lpstr>Structured Streaming – DataFrame API</vt:lpstr>
      <vt:lpstr>Five Steps to Define a Streaming Query</vt:lpstr>
      <vt:lpstr>Five Steps to Define a Streaming Query</vt:lpstr>
      <vt:lpstr>Five Steps to Define a Streaming Query</vt:lpstr>
      <vt:lpstr>Five Steps to Define a Streaming Query</vt:lpstr>
      <vt:lpstr>Five Steps to Define a Streaming Query</vt:lpstr>
      <vt:lpstr>Five Steps to Define a Streaming Query</vt:lpstr>
      <vt:lpstr>Five Steps to Define a Streaming Query</vt:lpstr>
      <vt:lpstr>Checkpoints</vt:lpstr>
      <vt:lpstr>Checkpoints</vt:lpstr>
      <vt:lpstr>End-to-end Exactly-Once Guarantees</vt:lpstr>
      <vt:lpstr>Monitoring an Active Query</vt:lpstr>
      <vt:lpstr>Demos</vt:lpstr>
      <vt:lpstr>Questions</vt:lpstr>
      <vt:lpstr>Homework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Lord</dc:creator>
  <cp:lastModifiedBy>Andrew Enkeboll</cp:lastModifiedBy>
  <cp:revision>308</cp:revision>
  <dcterms:created xsi:type="dcterms:W3CDTF">2014-05-05T14:25:42Z</dcterms:created>
  <dcterms:modified xsi:type="dcterms:W3CDTF">2022-03-18T14:09:11Z</dcterms:modified>
</cp:coreProperties>
</file>